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56" r:id="rId6"/>
    <p:sldId id="258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53" y="-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E384E-5A6A-44AD-8E3F-73A69A400157}" type="datetimeFigureOut">
              <a:rPr lang="en-IN" smtClean="0"/>
              <a:t>12-01-2015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6DDFB-47FD-41E1-A60E-8ADBCA4663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50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6DDFB-47FD-41E1-A60E-8ADBCA466373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65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01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70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2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4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2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9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7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5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3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877A5-2C0B-4D50-9E75-A466819D879E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1013A-6CD6-4108-A71E-70698B1F5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8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4172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DB08876 </a:t>
            </a:r>
            <a:r>
              <a:rPr lang="en-US" sz="2400" dirty="0" smtClean="0"/>
              <a:t>						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685800" y="5181600"/>
            <a:ext cx="15102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CATEGORY</a:t>
            </a:r>
          </a:p>
          <a:p>
            <a:r>
              <a:rPr lang="en-US" sz="2400" dirty="0" smtClean="0"/>
              <a:t>Enzymes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2159913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TALIGLUCERASE </a:t>
            </a:r>
            <a:r>
              <a:rPr lang="en-US" sz="3200" dirty="0" smtClean="0"/>
              <a:t>ALFA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685800" y="2958405"/>
            <a:ext cx="2751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2580</a:t>
            </a:r>
            <a:r>
              <a:rPr lang="en-US" sz="2400" dirty="0"/>
              <a:t>H</a:t>
            </a:r>
            <a:r>
              <a:rPr lang="en-US" sz="2400" baseline="-25000" dirty="0"/>
              <a:t>3918</a:t>
            </a:r>
            <a:r>
              <a:rPr lang="en-US" sz="2400" dirty="0"/>
              <a:t>N</a:t>
            </a:r>
            <a:r>
              <a:rPr lang="en-US" sz="2400" baseline="-25000" dirty="0"/>
              <a:t>680</a:t>
            </a:r>
            <a:r>
              <a:rPr lang="en-US" sz="2400" dirty="0"/>
              <a:t>O</a:t>
            </a:r>
            <a:r>
              <a:rPr lang="en-US" sz="2400" baseline="-25000" dirty="0"/>
              <a:t>727</a:t>
            </a:r>
            <a:r>
              <a:rPr lang="en-US" sz="2400" dirty="0"/>
              <a:t>S</a:t>
            </a:r>
            <a:r>
              <a:rPr lang="en-US" sz="2400" baseline="-25000" dirty="0"/>
              <a:t>17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85800" y="3537019"/>
            <a:ext cx="2481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56637.9397 g/</a:t>
            </a:r>
            <a:r>
              <a:rPr lang="en-US" sz="2400" dirty="0" err="1"/>
              <a:t>mol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000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81000"/>
            <a:ext cx="15788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DESCRIPTION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28600" y="2209800"/>
            <a:ext cx="1424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INDICATION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28600" y="815876"/>
            <a:ext cx="876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/>
              <a:t>Taliglucerase</a:t>
            </a:r>
            <a:r>
              <a:rPr lang="en-IN" sz="2000" dirty="0" smtClean="0"/>
              <a:t> </a:t>
            </a:r>
            <a:r>
              <a:rPr lang="en-IN" sz="2000" dirty="0" err="1" smtClean="0"/>
              <a:t>alfa</a:t>
            </a:r>
            <a:r>
              <a:rPr lang="en-IN" sz="2000" dirty="0" smtClean="0"/>
              <a:t> is the recombinant active form of the human </a:t>
            </a:r>
            <a:r>
              <a:rPr lang="en-IN" sz="2000" dirty="0" err="1" smtClean="0"/>
              <a:t>lysosomal</a:t>
            </a:r>
            <a:r>
              <a:rPr lang="en-IN" sz="2000" dirty="0" smtClean="0"/>
              <a:t> enzyme, Î²-glucocerebrosidase. It was approved in 2012 and is marketed under the name </a:t>
            </a:r>
            <a:r>
              <a:rPr lang="en-IN" sz="2000" dirty="0" err="1" smtClean="0"/>
              <a:t>Elelyso</a:t>
            </a:r>
            <a:r>
              <a:rPr lang="en-IN" sz="2000" dirty="0" smtClean="0"/>
              <a:t> for use in patients with type 1 </a:t>
            </a:r>
            <a:r>
              <a:rPr lang="en-IN" sz="2000" dirty="0" err="1" smtClean="0"/>
              <a:t>Gaucher's</a:t>
            </a:r>
            <a:r>
              <a:rPr lang="en-IN" sz="2000" dirty="0" smtClean="0"/>
              <a:t> disease.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228600" y="26670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smtClean="0"/>
              <a:t>For the treatment of adult Type 1 </a:t>
            </a:r>
            <a:r>
              <a:rPr lang="en-IN" sz="2000" dirty="0" err="1" smtClean="0"/>
              <a:t>Gaucher</a:t>
            </a:r>
            <a:r>
              <a:rPr lang="en-IN" sz="2000" dirty="0" smtClean="0"/>
              <a:t> disease.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28600" y="3505200"/>
            <a:ext cx="25673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PHARMACODYNAMICS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28600" y="4038600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Patient's with Type 1 </a:t>
            </a:r>
            <a:r>
              <a:rPr lang="en-US" sz="2000" dirty="0" err="1" smtClean="0"/>
              <a:t>Gaucher</a:t>
            </a:r>
            <a:r>
              <a:rPr lang="en-US" sz="2000" dirty="0" smtClean="0"/>
              <a:t> disease have a long-term deficiency in the enzyme, </a:t>
            </a:r>
            <a:r>
              <a:rPr lang="en-US" sz="2000" dirty="0" err="1" smtClean="0"/>
              <a:t>glucocerebrosidase</a:t>
            </a:r>
            <a:r>
              <a:rPr lang="en-US" sz="2000" dirty="0" smtClean="0"/>
              <a:t>. </a:t>
            </a:r>
            <a:r>
              <a:rPr lang="en-US" sz="2000" dirty="0" err="1" smtClean="0"/>
              <a:t>Taliglucerase</a:t>
            </a:r>
            <a:r>
              <a:rPr lang="en-US" sz="2000" dirty="0" smtClean="0"/>
              <a:t> </a:t>
            </a:r>
            <a:r>
              <a:rPr lang="en-US" sz="2000" dirty="0" err="1" smtClean="0"/>
              <a:t>alfa</a:t>
            </a:r>
            <a:r>
              <a:rPr lang="en-US" sz="2000" dirty="0" smtClean="0"/>
              <a:t> is a modified form of </a:t>
            </a:r>
            <a:r>
              <a:rPr lang="en-US" sz="2000" dirty="0" err="1" smtClean="0"/>
              <a:t>glucocerebrosidase</a:t>
            </a:r>
            <a:r>
              <a:rPr lang="en-US" sz="2000" dirty="0" smtClean="0"/>
              <a:t> and is provided to counter this enzyme deficiency, resulting in smaller liver and spleen size, and improved thrombocytopenia and anemia.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262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457200"/>
            <a:ext cx="27522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MECHANISM OF ACTION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228600" y="990600"/>
            <a:ext cx="8305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err="1" smtClean="0"/>
              <a:t>Taliglucerase</a:t>
            </a:r>
            <a:r>
              <a:rPr lang="en-IN" sz="2000" dirty="0" smtClean="0"/>
              <a:t> </a:t>
            </a:r>
            <a:r>
              <a:rPr lang="en-IN" sz="2000" dirty="0" err="1" smtClean="0"/>
              <a:t>alfa</a:t>
            </a:r>
            <a:r>
              <a:rPr lang="en-IN" sz="2000" dirty="0" smtClean="0"/>
              <a:t> is different from human </a:t>
            </a:r>
            <a:r>
              <a:rPr lang="en-IN" sz="2000" dirty="0" err="1" smtClean="0"/>
              <a:t>glucocerebrosidase</a:t>
            </a:r>
            <a:r>
              <a:rPr lang="en-IN" sz="2000" dirty="0" smtClean="0"/>
              <a:t> by two amino acids at the N terminal and up to 7 amino acids at the C terminal. This recombinant enzyme allows the hydrolysis reaction of </a:t>
            </a:r>
            <a:r>
              <a:rPr lang="en-IN" sz="2000" dirty="0" err="1" smtClean="0"/>
              <a:t>glucocerebroside</a:t>
            </a:r>
            <a:r>
              <a:rPr lang="en-IN" sz="2000" dirty="0" smtClean="0"/>
              <a:t> to glucose and </a:t>
            </a:r>
            <a:r>
              <a:rPr lang="en-IN" sz="2000" dirty="0" err="1" smtClean="0"/>
              <a:t>ceramide</a:t>
            </a:r>
            <a:r>
              <a:rPr lang="en-IN" sz="2000" dirty="0" smtClean="0"/>
              <a:t> that naturally occurs in healthy individuals.</a:t>
            </a:r>
          </a:p>
          <a:p>
            <a:endParaRPr lang="en-IN" sz="2000" dirty="0" smtClean="0"/>
          </a:p>
          <a:p>
            <a:endParaRPr lang="en-IN" sz="2000" dirty="0" smtClean="0"/>
          </a:p>
          <a:p>
            <a:r>
              <a:rPr lang="en-IN" sz="2000" dirty="0" smtClean="0"/>
              <a:t>TOXICITY</a:t>
            </a:r>
          </a:p>
          <a:p>
            <a:r>
              <a:rPr lang="en-IN" sz="2000" dirty="0" smtClean="0"/>
              <a:t>The most common toxic reaction seen was infusion reactions such as </a:t>
            </a:r>
            <a:r>
              <a:rPr lang="en-IN" sz="2000" dirty="0" err="1" smtClean="0"/>
              <a:t>urticaria</a:t>
            </a:r>
            <a:r>
              <a:rPr lang="en-IN" sz="2000" dirty="0" smtClean="0"/>
              <a:t>, </a:t>
            </a:r>
            <a:r>
              <a:rPr lang="en-IN" sz="2000" dirty="0" err="1" smtClean="0"/>
              <a:t>arthralgia</a:t>
            </a:r>
            <a:r>
              <a:rPr lang="en-IN" sz="2000" dirty="0" smtClean="0"/>
              <a:t>, headache, and chest pain due to IV administration.</a:t>
            </a:r>
          </a:p>
          <a:p>
            <a:endParaRPr lang="en-IN" sz="2000" dirty="0" smtClean="0"/>
          </a:p>
          <a:p>
            <a:endParaRPr lang="en-IN" sz="2000" dirty="0" smtClean="0"/>
          </a:p>
          <a:p>
            <a:r>
              <a:rPr lang="en-IN" sz="2000" dirty="0" smtClean="0"/>
              <a:t>METABOLISM</a:t>
            </a:r>
          </a:p>
          <a:p>
            <a:r>
              <a:rPr lang="en-IN" sz="2000" dirty="0" smtClean="0"/>
              <a:t>Metabolism was not determined.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5235714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ABSORPTION</a:t>
            </a:r>
          </a:p>
          <a:p>
            <a:r>
              <a:rPr lang="en-IN" sz="2000" dirty="0" err="1" smtClean="0"/>
              <a:t>Taliglucerase</a:t>
            </a:r>
            <a:r>
              <a:rPr lang="en-IN" sz="2000" dirty="0" smtClean="0"/>
              <a:t> </a:t>
            </a:r>
            <a:r>
              <a:rPr lang="en-IN" sz="2000" dirty="0" err="1" smtClean="0"/>
              <a:t>alfa</a:t>
            </a:r>
            <a:r>
              <a:rPr lang="en-IN" sz="2000" dirty="0" smtClean="0"/>
              <a:t> is administered IV so absorption is 100%. </a:t>
            </a:r>
            <a:r>
              <a:rPr lang="en-US" sz="2000" dirty="0" smtClean="0"/>
              <a:t>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1099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636925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HALF-LIFE </a:t>
            </a:r>
          </a:p>
          <a:p>
            <a:r>
              <a:rPr lang="en-IN" sz="2000" dirty="0" smtClean="0"/>
              <a:t>The half life is between 18.9 to 28.7 min. </a:t>
            </a:r>
          </a:p>
          <a:p>
            <a:r>
              <a:rPr lang="en-US" sz="2000" dirty="0" smtClean="0"/>
              <a:t>	</a:t>
            </a:r>
          </a:p>
          <a:p>
            <a:r>
              <a:rPr lang="en-US" sz="2000" dirty="0" smtClean="0"/>
              <a:t>ROUTE OF ELIMINATION	</a:t>
            </a:r>
          </a:p>
          <a:p>
            <a:r>
              <a:rPr lang="en-IN" sz="2000" dirty="0" smtClean="0"/>
              <a:t>MMAE is eliminated by the </a:t>
            </a:r>
            <a:r>
              <a:rPr lang="en-IN" sz="2000" dirty="0" err="1" smtClean="0"/>
              <a:t>feces</a:t>
            </a:r>
            <a:r>
              <a:rPr lang="en-IN" sz="2000" dirty="0" smtClean="0"/>
              <a:t> (with 72% unchanged) and urine.</a:t>
            </a:r>
          </a:p>
          <a:p>
            <a:endParaRPr lang="en-US" sz="2000" dirty="0" smtClean="0"/>
          </a:p>
          <a:p>
            <a:r>
              <a:rPr lang="en-US" sz="2000" dirty="0" smtClean="0"/>
              <a:t>VOLUME OF </a:t>
            </a:r>
            <a:r>
              <a:rPr lang="en-US" sz="2000" dirty="0" smtClean="0"/>
              <a:t>DISTRIBUTION</a:t>
            </a:r>
          </a:p>
          <a:p>
            <a:r>
              <a:rPr lang="en-IN" sz="2000" dirty="0" smtClean="0"/>
              <a:t>The </a:t>
            </a:r>
            <a:r>
              <a:rPr lang="en-IN" sz="2000" dirty="0" smtClean="0"/>
              <a:t>steady state volume of distribution is between 7.30 to 11.7 L.</a:t>
            </a:r>
            <a:endParaRPr lang="en-US" sz="2000" dirty="0" smtClean="0"/>
          </a:p>
          <a:p>
            <a:r>
              <a:rPr lang="en-US" sz="2000" dirty="0" smtClean="0"/>
              <a:t>	</a:t>
            </a:r>
          </a:p>
          <a:p>
            <a:r>
              <a:rPr lang="en-US" sz="2000" dirty="0" smtClean="0"/>
              <a:t>CLEARANCE</a:t>
            </a:r>
          </a:p>
          <a:p>
            <a:r>
              <a:rPr lang="en-IN" sz="2000" dirty="0" smtClean="0"/>
              <a:t>The </a:t>
            </a:r>
            <a:r>
              <a:rPr lang="en-IN" sz="2000" dirty="0" smtClean="0"/>
              <a:t>systemic clearance was approximately 30 L/hr and 20 L/hr for 30 and 60 units/kg, respectively</a:t>
            </a:r>
            <a:r>
              <a:rPr lang="en-IN" sz="2000" dirty="0" smtClean="0"/>
              <a:t>.</a:t>
            </a:r>
            <a:endParaRPr lang="en-IN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00" y="4854714"/>
            <a:ext cx="29546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TARGETS </a:t>
            </a:r>
          </a:p>
          <a:p>
            <a:r>
              <a:rPr lang="en-US" sz="2000" dirty="0" err="1" smtClean="0"/>
              <a:t>Glucocerebroside</a:t>
            </a:r>
            <a:r>
              <a:rPr lang="en-US" sz="2000" dirty="0" smtClean="0"/>
              <a:t> 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8551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705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/>
              <a:t>Elelyso</a:t>
            </a:r>
            <a:r>
              <a:rPr lang="en-US" sz="3600" dirty="0" smtClean="0"/>
              <a:t> (Previous </a:t>
            </a:r>
            <a:r>
              <a:rPr lang="en-US" sz="3600" dirty="0" smtClean="0"/>
              <a:t>name: </a:t>
            </a:r>
            <a:r>
              <a:rPr lang="en-US" sz="3600" dirty="0" err="1" smtClean="0"/>
              <a:t>Uplyso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1295400"/>
            <a:ext cx="91440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Taliglucerase</a:t>
            </a:r>
            <a:r>
              <a:rPr lang="en-US" sz="2000" dirty="0" smtClean="0"/>
              <a:t> </a:t>
            </a:r>
            <a:r>
              <a:rPr lang="en-US" sz="2000" dirty="0" err="1" smtClean="0"/>
              <a:t>alfa</a:t>
            </a:r>
            <a:r>
              <a:rPr lang="en-US" sz="2000" dirty="0" smtClean="0"/>
              <a:t>, a hydrolytic lysosomal </a:t>
            </a:r>
            <a:r>
              <a:rPr lang="en-US" sz="2000" dirty="0" err="1" smtClean="0"/>
              <a:t>glucocerebroside</a:t>
            </a:r>
            <a:r>
              <a:rPr lang="en-US" sz="2000" dirty="0" smtClean="0"/>
              <a:t>-specific enzyme for intravenous infusion, is a recombinant active form of the lysosomal enzyme, </a:t>
            </a:r>
            <a:r>
              <a:rPr lang="el-GR" sz="2000" dirty="0" smtClean="0"/>
              <a:t>β-</a:t>
            </a:r>
            <a:r>
              <a:rPr lang="en-US" sz="2000" dirty="0" err="1" smtClean="0"/>
              <a:t>glucocerebrosidase</a:t>
            </a:r>
            <a:r>
              <a:rPr lang="en-US" sz="2000" dirty="0" smtClean="0"/>
              <a:t>, which is expressed in genetically modified carrot plant root cells cultured in a disposable bioreactor system (</a:t>
            </a:r>
            <a:r>
              <a:rPr lang="en-US" sz="2000" dirty="0" err="1" smtClean="0"/>
              <a:t>ProCellEx</a:t>
            </a:r>
            <a:r>
              <a:rPr lang="en-US" sz="2000" dirty="0" smtClean="0"/>
              <a:t>®). </a:t>
            </a:r>
            <a:r>
              <a:rPr lang="el-GR" sz="2000" dirty="0" smtClean="0"/>
              <a:t>β-</a:t>
            </a:r>
            <a:r>
              <a:rPr lang="en-US" sz="2000" dirty="0" err="1" smtClean="0"/>
              <a:t>Glucocerebrosidase</a:t>
            </a:r>
            <a:r>
              <a:rPr lang="en-US" sz="2000" dirty="0" smtClean="0"/>
              <a:t> (</a:t>
            </a:r>
            <a:r>
              <a:rPr lang="el-GR" sz="2000" dirty="0" smtClean="0"/>
              <a:t>β-</a:t>
            </a:r>
            <a:r>
              <a:rPr lang="en-US" sz="2000" dirty="0" smtClean="0"/>
              <a:t>D-</a:t>
            </a:r>
            <a:r>
              <a:rPr lang="en-US" sz="2000" dirty="0" err="1" smtClean="0"/>
              <a:t>glucosyl</a:t>
            </a:r>
            <a:r>
              <a:rPr lang="en-US" sz="2000" dirty="0" smtClean="0"/>
              <a:t>-</a:t>
            </a:r>
            <a:r>
              <a:rPr lang="en-US" sz="2000" dirty="0" err="1" smtClean="0"/>
              <a:t>Nacylsphingosine</a:t>
            </a:r>
            <a:r>
              <a:rPr lang="en-US" sz="2000" dirty="0" smtClean="0"/>
              <a:t> </a:t>
            </a:r>
            <a:r>
              <a:rPr lang="en-US" sz="2000" dirty="0" err="1" smtClean="0"/>
              <a:t>glucohydrolase</a:t>
            </a:r>
            <a:r>
              <a:rPr lang="en-US" sz="2000" dirty="0" smtClean="0"/>
              <a:t>, E.C. 3.2.1.45) is a lysosomal glycoprotein enzyme that catalyzes the hydrolysis of the glycolipid </a:t>
            </a:r>
            <a:r>
              <a:rPr lang="en-US" sz="2000" dirty="0" err="1" smtClean="0"/>
              <a:t>glucocerebroside</a:t>
            </a:r>
            <a:r>
              <a:rPr lang="en-US" sz="2000" dirty="0" smtClean="0"/>
              <a:t> to glucose and ceramide.</a:t>
            </a:r>
          </a:p>
          <a:p>
            <a:endParaRPr lang="en-US" sz="2000" dirty="0" smtClean="0"/>
          </a:p>
          <a:p>
            <a:r>
              <a:rPr lang="en-US" sz="2000" dirty="0" smtClean="0"/>
              <a:t>ELELYSO is produced by recombinant DNA technology using plant cell culture (carrot). Purified </a:t>
            </a:r>
            <a:r>
              <a:rPr lang="en-US" sz="2000" dirty="0" err="1" smtClean="0"/>
              <a:t>taliglucerase</a:t>
            </a:r>
            <a:r>
              <a:rPr lang="en-US" sz="2000" dirty="0" smtClean="0"/>
              <a:t> </a:t>
            </a:r>
            <a:r>
              <a:rPr lang="en-US" sz="2000" dirty="0" err="1" smtClean="0"/>
              <a:t>alfa</a:t>
            </a:r>
            <a:r>
              <a:rPr lang="en-US" sz="2000" dirty="0" smtClean="0"/>
              <a:t> is a monomeric glycoprotein containing 4 N-linked glycosylation sites (</a:t>
            </a:r>
            <a:r>
              <a:rPr lang="en-US" sz="2000" dirty="0" err="1" smtClean="0"/>
              <a:t>Mr</a:t>
            </a:r>
            <a:r>
              <a:rPr lang="en-US" sz="2000" dirty="0" smtClean="0"/>
              <a:t> = 60,800). </a:t>
            </a:r>
            <a:r>
              <a:rPr lang="en-US" sz="2000" dirty="0" err="1" smtClean="0"/>
              <a:t>Taliglucerase</a:t>
            </a:r>
            <a:r>
              <a:rPr lang="en-US" sz="2000" dirty="0" smtClean="0"/>
              <a:t> </a:t>
            </a:r>
            <a:r>
              <a:rPr lang="en-US" sz="2000" dirty="0" err="1" smtClean="0"/>
              <a:t>alfa</a:t>
            </a:r>
            <a:r>
              <a:rPr lang="en-US" sz="2000" dirty="0" smtClean="0"/>
              <a:t> differs from native human </a:t>
            </a:r>
            <a:r>
              <a:rPr lang="en-US" sz="2000" dirty="0" err="1" smtClean="0"/>
              <a:t>glucocerebrosidase</a:t>
            </a:r>
            <a:r>
              <a:rPr lang="en-US" sz="2000" dirty="0" smtClean="0"/>
              <a:t> by two amino acids at the N terminal and up to 7 amino acids at the C terminal. </a:t>
            </a:r>
            <a:r>
              <a:rPr lang="en-US" sz="2000" dirty="0" err="1" smtClean="0"/>
              <a:t>Taliglucerase</a:t>
            </a:r>
            <a:r>
              <a:rPr lang="en-US" sz="2000" dirty="0" smtClean="0"/>
              <a:t> </a:t>
            </a:r>
            <a:r>
              <a:rPr lang="en-US" sz="2000" dirty="0" err="1" smtClean="0"/>
              <a:t>alfa</a:t>
            </a:r>
            <a:r>
              <a:rPr lang="en-US" sz="2000" dirty="0" smtClean="0"/>
              <a:t> is a glycosylated protein with oligosaccharide chains at the glycosylation sites having terminal mannose sugars. These mannose-terminated oligosaccharide chains of </a:t>
            </a:r>
            <a:r>
              <a:rPr lang="en-US" sz="2000" dirty="0" err="1" smtClean="0"/>
              <a:t>taliglucerase</a:t>
            </a:r>
            <a:r>
              <a:rPr lang="en-US" sz="2000" dirty="0" smtClean="0"/>
              <a:t> </a:t>
            </a:r>
            <a:r>
              <a:rPr lang="en-US" sz="2000" dirty="0" err="1" smtClean="0"/>
              <a:t>alfa</a:t>
            </a:r>
            <a:r>
              <a:rPr lang="en-US" sz="2000" dirty="0" smtClean="0"/>
              <a:t> are specifically recognized by </a:t>
            </a:r>
            <a:r>
              <a:rPr lang="en-US" sz="2000" dirty="0" err="1" smtClean="0"/>
              <a:t>endocytic</a:t>
            </a:r>
            <a:r>
              <a:rPr lang="en-US" sz="2000" dirty="0" smtClean="0"/>
              <a:t> carbohydrate receptors on macrophages, the cells that accumulate lipid in </a:t>
            </a:r>
            <a:r>
              <a:rPr lang="en-US" sz="2000" dirty="0" err="1" smtClean="0"/>
              <a:t>Gaucher</a:t>
            </a:r>
            <a:r>
              <a:rPr lang="en-US" sz="2000" dirty="0" smtClean="0"/>
              <a:t> disease.</a:t>
            </a:r>
          </a:p>
          <a:p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76200" y="762000"/>
            <a:ext cx="1287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IV infusion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8701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45310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DOSAGE</a:t>
            </a:r>
            <a:endParaRPr lang="en-US" sz="2000" dirty="0" smtClean="0"/>
          </a:p>
          <a:p>
            <a:r>
              <a:rPr lang="en-US" sz="2000" dirty="0" smtClean="0"/>
              <a:t>60 units/kg via IV infusion (administered over 60 to 120 minutes) every 2 weeks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81000" y="1810940"/>
            <a:ext cx="8458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FORMULATION</a:t>
            </a:r>
            <a:endParaRPr lang="en-US" sz="2000" dirty="0" smtClean="0"/>
          </a:p>
          <a:p>
            <a:r>
              <a:rPr lang="en-US" sz="2000" dirty="0" smtClean="0"/>
              <a:t>ELELYSO is supplied as a sterile, non-pyrogenic, lyophilized product. The quantitative composition of each 200 unit vial is D-mannitol (206.7 mg), </a:t>
            </a:r>
            <a:r>
              <a:rPr lang="en-US" sz="2000" dirty="0" err="1" smtClean="0"/>
              <a:t>polysorbate</a:t>
            </a:r>
            <a:r>
              <a:rPr lang="en-US" sz="2000" dirty="0" smtClean="0"/>
              <a:t> 80 (0.56 mg), sodium citrate (30.4 mg), and </a:t>
            </a:r>
            <a:r>
              <a:rPr lang="en-US" sz="2000" dirty="0" err="1" smtClean="0"/>
              <a:t>taliglucerase</a:t>
            </a:r>
            <a:r>
              <a:rPr lang="en-US" sz="2000" dirty="0" smtClean="0"/>
              <a:t> </a:t>
            </a:r>
            <a:r>
              <a:rPr lang="en-US" sz="2000" dirty="0" err="1" smtClean="0"/>
              <a:t>alfa</a:t>
            </a:r>
            <a:r>
              <a:rPr lang="en-US" sz="2000" dirty="0" smtClean="0"/>
              <a:t> (212 units). Citric acid may be added to adjust the pH at the time of manufacture.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81000" y="3708737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ADVERSE REACTION:</a:t>
            </a:r>
          </a:p>
          <a:p>
            <a:r>
              <a:rPr lang="en-US" sz="2000" dirty="0" smtClean="0"/>
              <a:t>Hives; difficult breathing; blue lips or fingernails; feeling like you might pass out; swelling of your face, lips, tongue, or throat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683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1443841"/>
            <a:ext cx="5867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REFERENCES</a:t>
            </a:r>
          </a:p>
          <a:p>
            <a:endParaRPr lang="en-US" sz="2000" dirty="0" smtClean="0"/>
          </a:p>
          <a:p>
            <a:r>
              <a:rPr lang="en-US" sz="2000" dirty="0" smtClean="0"/>
              <a:t>http</a:t>
            </a:r>
            <a:r>
              <a:rPr lang="en-US" sz="2000" dirty="0" smtClean="0"/>
              <a:t>://www.ncbi.nlm.nih.gov/pubmed/24950666 http://www.ncbi.nlm.nih.gov/pubmed/24630271 http://www.ncbi.nlm.nih.gov/pubmed/23199589 http://www.ncbi.nlm.nih.gov/pubmed/22916340 http://www.ncbi.nlm.nih.gov/pubmed/22654679 http://www.ncbi.nlm.nih.gov/pubmed/22644968 http://www.ncbi.nlm.nih.gov/pubmed/21900191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0017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525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Elelyso (Previous name: Uplyso)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Taliglucerase Alfa AKA Elelyso                                                                                Previous name: Uplyso</dc:title>
  <dc:creator>PC</dc:creator>
  <cp:lastModifiedBy>PC</cp:lastModifiedBy>
  <cp:revision>6</cp:revision>
  <dcterms:created xsi:type="dcterms:W3CDTF">2015-01-02T19:54:36Z</dcterms:created>
  <dcterms:modified xsi:type="dcterms:W3CDTF">2015-01-13T05:02:27Z</dcterms:modified>
</cp:coreProperties>
</file>